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F8A5-D1C5-4366-990F-C0C4CFF8FF38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9624-988F-454E-8CC2-0112FC688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7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F8A5-D1C5-4366-990F-C0C4CFF8FF38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9624-988F-454E-8CC2-0112FC688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48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F8A5-D1C5-4366-990F-C0C4CFF8FF38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9624-988F-454E-8CC2-0112FC6886E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1362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F8A5-D1C5-4366-990F-C0C4CFF8FF38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9624-988F-454E-8CC2-0112FC688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14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F8A5-D1C5-4366-990F-C0C4CFF8FF38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9624-988F-454E-8CC2-0112FC6886E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4232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F8A5-D1C5-4366-990F-C0C4CFF8FF38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9624-988F-454E-8CC2-0112FC688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53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F8A5-D1C5-4366-990F-C0C4CFF8FF38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9624-988F-454E-8CC2-0112FC688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29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F8A5-D1C5-4366-990F-C0C4CFF8FF38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9624-988F-454E-8CC2-0112FC688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5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F8A5-D1C5-4366-990F-C0C4CFF8FF38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9624-988F-454E-8CC2-0112FC688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49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F8A5-D1C5-4366-990F-C0C4CFF8FF38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9624-988F-454E-8CC2-0112FC688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59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F8A5-D1C5-4366-990F-C0C4CFF8FF38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9624-988F-454E-8CC2-0112FC688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0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F8A5-D1C5-4366-990F-C0C4CFF8FF38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9624-988F-454E-8CC2-0112FC688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55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F8A5-D1C5-4366-990F-C0C4CFF8FF38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9624-988F-454E-8CC2-0112FC688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79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F8A5-D1C5-4366-990F-C0C4CFF8FF38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9624-988F-454E-8CC2-0112FC688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98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F8A5-D1C5-4366-990F-C0C4CFF8FF38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9624-988F-454E-8CC2-0112FC688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34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F8A5-D1C5-4366-990F-C0C4CFF8FF38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9624-988F-454E-8CC2-0112FC688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9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0F8A5-D1C5-4366-990F-C0C4CFF8FF38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E2F9624-988F-454E-8CC2-0112FC688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" y="2958353"/>
            <a:ext cx="9983096" cy="3822467"/>
          </a:xfrm>
        </p:spPr>
        <p:txBody>
          <a:bodyPr>
            <a:normAutofit/>
          </a:bodyPr>
          <a:lstStyle/>
          <a:p>
            <a:pPr lvl="0"/>
            <a:r>
              <a:rPr lang="ar-SA" sz="5400" dirty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مقام معظم رهبري(مدظله العالی</a:t>
            </a:r>
            <a:r>
              <a:rPr lang="ar-SA" sz="5400" dirty="0" smtClean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):</a:t>
            </a:r>
            <a:endParaRPr lang="en-US" sz="5400" dirty="0" smtClean="0">
              <a:solidFill>
                <a:srgbClr val="0070C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lvl="0"/>
            <a:r>
              <a:rPr lang="ar-SA" sz="5400" dirty="0" smtClean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" </a:t>
            </a:r>
            <a:r>
              <a:rPr lang="ar-SA" sz="5400" dirty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قوي تر شدن </a:t>
            </a:r>
            <a:r>
              <a:rPr lang="fa-IR" sz="5400" dirty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، </a:t>
            </a:r>
            <a:r>
              <a:rPr lang="ar-SA" sz="5400" dirty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نيازمند ابزارهايي است، يكي از اين ابزارها حفظ </a:t>
            </a:r>
            <a:r>
              <a:rPr lang="ar-SA" sz="5400" dirty="0" smtClean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اكثريت</a:t>
            </a:r>
            <a:endParaRPr lang="fa-IR" sz="5400" dirty="0" smtClean="0">
              <a:solidFill>
                <a:srgbClr val="0070C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lvl="0"/>
            <a:r>
              <a:rPr lang="ar-SA" sz="5400" dirty="0" smtClean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r>
              <a:rPr lang="ar-SA" sz="5400" dirty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جمعيت جوان كشور </a:t>
            </a:r>
            <a:r>
              <a:rPr lang="ar-SA" sz="5400" dirty="0" smtClean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است</a:t>
            </a:r>
            <a:r>
              <a:rPr lang="fa-IR" sz="5400" dirty="0" smtClean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768" y="441065"/>
            <a:ext cx="8283387" cy="2054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3877"/>
            <a:ext cx="3883489" cy="22069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813421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092" y="3238052"/>
            <a:ext cx="9434457" cy="1413005"/>
          </a:xfrm>
          <a:ln>
            <a:noFill/>
          </a:ln>
        </p:spPr>
        <p:txBody>
          <a:bodyPr/>
          <a:lstStyle/>
          <a:p>
            <a:pPr lvl="0"/>
            <a:r>
              <a:rPr lang="ar-SA" sz="5400" dirty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مقابله با سالمندی جمعیت یک تکلیف شرعی </a:t>
            </a:r>
            <a:r>
              <a:rPr lang="ar-SA" sz="5400" dirty="0" smtClean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و </a:t>
            </a:r>
            <a:r>
              <a:rPr lang="ar-SA" sz="5400" dirty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وظیفه جهادی همه حوزه ها </a:t>
            </a:r>
            <a:r>
              <a:rPr lang="ar-SA" sz="5400" dirty="0" smtClean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است</a:t>
            </a:r>
            <a:r>
              <a:rPr lang="fa-IR" sz="5400" dirty="0" smtClean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.</a:t>
            </a:r>
            <a:endParaRPr lang="en-US" sz="5400" dirty="0" smtClean="0">
              <a:solidFill>
                <a:srgbClr val="0070C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19" y="666975"/>
            <a:ext cx="8272630" cy="2011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1393"/>
            <a:ext cx="3883489" cy="24366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92593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85478"/>
            <a:ext cx="10875982" cy="1165579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ar-SA" sz="5400" dirty="0" smtClean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نیروی مولد و جوان به عنوان یکی از پایه های اصلی قدرت و رشد اقتصادی - اجتماعی کشورها محسوب می شود.</a:t>
            </a:r>
            <a:endParaRPr lang="en-US" sz="5400" dirty="0" smtClean="0">
              <a:solidFill>
                <a:srgbClr val="0070C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54" y="645459"/>
            <a:ext cx="9165515" cy="1914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51057"/>
            <a:ext cx="3883489" cy="22069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499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3033656"/>
            <a:ext cx="8962016" cy="2043953"/>
          </a:xfrm>
        </p:spPr>
        <p:txBody>
          <a:bodyPr/>
          <a:lstStyle/>
          <a:p>
            <a:pPr marL="0" lvl="0" indent="0" algn="ctr">
              <a:buNone/>
            </a:pPr>
            <a:r>
              <a:rPr lang="ar-SA" sz="5400" dirty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افزایش جمعیت جوان، با نشاط و سالم، سرمایه ای برای آینده </a:t>
            </a:r>
            <a:r>
              <a:rPr lang="ar-SA" sz="5400" dirty="0" smtClean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است</a:t>
            </a:r>
            <a:r>
              <a:rPr lang="fa-IR" sz="5400" dirty="0" smtClean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.</a:t>
            </a:r>
            <a:endParaRPr lang="en-US" sz="5400" dirty="0">
              <a:solidFill>
                <a:srgbClr val="0070C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83" y="677732"/>
            <a:ext cx="8089750" cy="1796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61243"/>
            <a:ext cx="3883489" cy="22967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7887143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465" y="763794"/>
            <a:ext cx="8035962" cy="205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3474720"/>
            <a:ext cx="8929744" cy="1656678"/>
          </a:xfrm>
        </p:spPr>
        <p:txBody>
          <a:bodyPr/>
          <a:lstStyle/>
          <a:p>
            <a:pPr marL="0" marR="0" lvl="0" indent="0" algn="ct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400" dirty="0" smtClean="0">
                <a:solidFill>
                  <a:srgbClr val="0070C0"/>
                </a:solidFill>
                <a:effectLst/>
                <a:latin typeface="IranNastaliq" panose="02020505000000020003" pitchFamily="18" charset="0"/>
                <a:ea typeface="Calibri" panose="020F0502020204030204" pitchFamily="34" charset="0"/>
                <a:cs typeface="IranNastaliq" panose="02020505000000020003" pitchFamily="18" charset="0"/>
              </a:rPr>
              <a:t>جمعیت با نشاط، سالم، پویا و نوآور، رگ حیاتی یک کشور است.</a:t>
            </a:r>
            <a:endParaRPr lang="en-US" sz="5400" dirty="0" smtClean="0">
              <a:solidFill>
                <a:srgbClr val="0070C0"/>
              </a:solidFill>
              <a:effectLst/>
              <a:latin typeface="IranNastaliq" panose="02020505000000020003" pitchFamily="18" charset="0"/>
              <a:ea typeface="Calibri" panose="020F0502020204030204" pitchFamily="34" charset="0"/>
              <a:cs typeface="IranNastaliq" panose="02020505000000020003" pitchFamily="18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84142"/>
            <a:ext cx="3883489" cy="22069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61972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646" y="666973"/>
            <a:ext cx="7267443" cy="2033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63962"/>
            <a:ext cx="10994315" cy="1187096"/>
          </a:xfrm>
        </p:spPr>
        <p:txBody>
          <a:bodyPr/>
          <a:lstStyle/>
          <a:p>
            <a:pPr marL="0" lvl="0" indent="0" algn="ctr">
              <a:buNone/>
            </a:pPr>
            <a:r>
              <a:rPr lang="ar-SA" sz="5400" dirty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جامعه اسلامي، بدون بهره مندي كشور از نهاد خانواده سالم، سرزنده و با نشاط، امكان ندارد پيشرفت كند. </a:t>
            </a:r>
            <a:endParaRPr lang="en-US" sz="5400" dirty="0">
              <a:solidFill>
                <a:srgbClr val="0070C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51057"/>
            <a:ext cx="3883489" cy="22069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65825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068" y="623944"/>
            <a:ext cx="8670664" cy="2183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911" y="3195020"/>
            <a:ext cx="10553252" cy="1828801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ar-SA" sz="11400" dirty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برنامه ریزی منظم برای ورزش در دوران سالمندی نکته مهمی است که نباید از نظر دور </a:t>
            </a:r>
            <a:r>
              <a:rPr lang="ar-SA" sz="11400" dirty="0" smtClean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بماند</a:t>
            </a:r>
            <a:r>
              <a:rPr lang="fa-IR" sz="11400" dirty="0" smtClean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.</a:t>
            </a:r>
          </a:p>
          <a:p>
            <a:pPr marL="0" indent="0" algn="ctr">
              <a:buNone/>
            </a:pPr>
            <a:endParaRPr lang="fa-IR" sz="5400" dirty="0" smtClean="0">
              <a:solidFill>
                <a:srgbClr val="0070C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marL="0" indent="0" algn="ctr">
              <a:buNone/>
            </a:pPr>
            <a:r>
              <a:rPr lang="ar-SA" sz="5400" dirty="0" smtClean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endParaRPr lang="en-US" sz="5400" dirty="0">
              <a:solidFill>
                <a:srgbClr val="0070C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51057"/>
            <a:ext cx="3883489" cy="22069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73148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342" y="720761"/>
            <a:ext cx="8229600" cy="2183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73506"/>
            <a:ext cx="10445675" cy="1559859"/>
          </a:xfrm>
        </p:spPr>
        <p:txBody>
          <a:bodyPr>
            <a:normAutofit/>
          </a:bodyPr>
          <a:lstStyle/>
          <a:p>
            <a:pPr marL="0" lvl="0" indent="0" algn="ctr" rtl="1">
              <a:buNone/>
            </a:pPr>
            <a:r>
              <a:rPr lang="ar-SA" sz="5400" dirty="0" smtClean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اصلاح </a:t>
            </a:r>
            <a:r>
              <a:rPr lang="ar-SA" sz="5400" dirty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سبک زندگی در دوران سالمندی </a:t>
            </a:r>
            <a:r>
              <a:rPr lang="ar-SA" sz="5400" dirty="0" smtClean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به </a:t>
            </a:r>
            <a:r>
              <a:rPr lang="ar-SA" sz="5400" dirty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بهبود کیفیت زندگی این عزیزان کمک می‌کند.</a:t>
            </a:r>
            <a:endParaRPr lang="en-US" sz="5400" dirty="0">
              <a:solidFill>
                <a:srgbClr val="0070C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51057"/>
            <a:ext cx="3883489" cy="22069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60587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2648952"/>
            <a:ext cx="12113112" cy="2600781"/>
          </a:xfrm>
        </p:spPr>
        <p:txBody>
          <a:bodyPr/>
          <a:lstStyle/>
          <a:p>
            <a:pPr marL="0" lvl="0" indent="0" algn="ctr">
              <a:buNone/>
            </a:pPr>
            <a:r>
              <a:rPr lang="ar-SA" sz="4800" dirty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جمعیت جوان و سرمایه انسانی به عنوان یکی از مهمترین ارکان موثر بر توسعه هر </a:t>
            </a:r>
            <a:r>
              <a:rPr lang="ar-SA" sz="4800" dirty="0" smtClean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کشور و </a:t>
            </a:r>
            <a:r>
              <a:rPr lang="ar-SA" sz="4800" dirty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بستر خلاقیت و پویایی در ابعاد </a:t>
            </a:r>
            <a:r>
              <a:rPr lang="ar-SA" sz="4800" dirty="0" smtClean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مختلف</a:t>
            </a:r>
            <a:r>
              <a:rPr lang="fa-IR" sz="4800" dirty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r>
              <a:rPr lang="fa-IR" sz="4800" dirty="0" smtClean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می باشد</a:t>
            </a:r>
            <a:r>
              <a:rPr lang="ar-SA" sz="4800" dirty="0" smtClean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.</a:t>
            </a:r>
            <a:endParaRPr lang="en-US" sz="4800" dirty="0">
              <a:solidFill>
                <a:srgbClr val="0070C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7" y="610619"/>
            <a:ext cx="7767021" cy="2038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651057"/>
            <a:ext cx="3883489" cy="22069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49846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113</TotalTime>
  <Words>177</Words>
  <Application>Microsoft Office PowerPoint</Application>
  <PresentationFormat>Widescreen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IranNastaliq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Narjessadat Mirsadeghi</dc:creator>
  <cp:lastModifiedBy>Narjessadat Mirsadeghi</cp:lastModifiedBy>
  <cp:revision>48</cp:revision>
  <dcterms:created xsi:type="dcterms:W3CDTF">2022-05-08T04:06:36Z</dcterms:created>
  <dcterms:modified xsi:type="dcterms:W3CDTF">2022-05-10T04:06:36Z</dcterms:modified>
</cp:coreProperties>
</file>